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7"/>
  </p:notesMasterIdLst>
  <p:sldIdLst>
    <p:sldId id="440" r:id="rId3"/>
    <p:sldId id="462" r:id="rId4"/>
    <p:sldId id="312" r:id="rId5"/>
    <p:sldId id="463" r:id="rId6"/>
    <p:sldId id="314" r:id="rId7"/>
    <p:sldId id="315" r:id="rId8"/>
    <p:sldId id="316" r:id="rId9"/>
    <p:sldId id="377" r:id="rId10"/>
    <p:sldId id="464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8" r:id="rId20"/>
    <p:sldId id="329" r:id="rId21"/>
    <p:sldId id="330" r:id="rId22"/>
    <p:sldId id="465" r:id="rId23"/>
    <p:sldId id="331" r:id="rId24"/>
    <p:sldId id="332" r:id="rId25"/>
    <p:sldId id="466" r:id="rId2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4A006E-A748-41E2-A118-02A48D387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FAA0-D0A6-4EE4-90E0-6817CA8C5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D4CDABB2-C7F6-4641-A421-F29799142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8FF111-09A5-401F-88EB-0552BE2F8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27AE43-49D8-4522-9E73-65AC09DA85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EFE3F1-D71F-4702-9628-E86ACBBA1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C89F103-7851-45AE-A7B3-3E6FF6F6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784A8640-5638-4F5C-908D-62E46907F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FDFB1D-DBCE-4F2C-BCEC-1E84FDA198F4}" type="slidenum">
              <a:rPr lang="en-US" altLang="tr-TR" sz="1300"/>
              <a:pPr>
                <a:spcBef>
                  <a:spcPct val="0"/>
                </a:spcBef>
              </a:pPr>
              <a:t>13</a:t>
            </a:fld>
            <a:endParaRPr lang="en-US" altLang="tr-TR" sz="13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E67D56DD-9A15-47A8-AF45-3FDD7C615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96B92F05-FA00-454B-AEE9-FCC05EBB1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E72A0CFF-CDF5-4113-9384-32CB20D94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B2706-79B0-4918-BA92-8FFF2BBF43AE}" type="slidenum">
              <a:rPr lang="en-US" altLang="tr-TR" sz="1300"/>
              <a:pPr>
                <a:spcBef>
                  <a:spcPct val="0"/>
                </a:spcBef>
              </a:pPr>
              <a:t>14</a:t>
            </a:fld>
            <a:endParaRPr lang="en-US" altLang="tr-TR" sz="13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E264A471-92BF-40E5-85DF-3F78C0CBF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93FE8C89-6045-4665-9459-A2061F0EA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5BAEAB02-B075-42D8-A63A-8889CC6BA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DFF279-1ED0-4D0D-B96A-C137930C381D}" type="slidenum">
              <a:rPr lang="en-US" altLang="tr-TR" sz="1300"/>
              <a:pPr>
                <a:spcBef>
                  <a:spcPct val="0"/>
                </a:spcBef>
              </a:pPr>
              <a:t>15</a:t>
            </a:fld>
            <a:endParaRPr lang="en-US" altLang="tr-TR" sz="13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5B6A25B6-68F3-436F-8056-A7096FFDA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65CB45F9-7685-454E-A6BA-4E69C0DDC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61C96D01-9C48-4EB0-8AD6-FF5597A7D6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E634E-8E7D-401E-9228-E0A2D0C80AB1}" type="slidenum">
              <a:rPr lang="en-US" altLang="tr-TR" sz="1300"/>
              <a:pPr>
                <a:spcBef>
                  <a:spcPct val="0"/>
                </a:spcBef>
              </a:pPr>
              <a:t>16</a:t>
            </a:fld>
            <a:endParaRPr lang="en-US" altLang="tr-TR" sz="13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66D14405-C018-41A0-978B-5D4114BD7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8D77A1E3-DB19-4295-A0E1-B5E6A21B8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49A1D337-93C8-4094-AF9F-0DFE2A0A2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FCA9B6-DC48-4AAD-89A4-C85567F7593D}" type="slidenum">
              <a:rPr lang="en-US" altLang="tr-TR" sz="1300"/>
              <a:pPr>
                <a:spcBef>
                  <a:spcPct val="0"/>
                </a:spcBef>
              </a:pPr>
              <a:t>17</a:t>
            </a:fld>
            <a:endParaRPr lang="en-US" altLang="tr-TR" sz="13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8610F49-FFED-49CA-A272-4F8B89DDC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AF2658D1-545A-4EEE-9EA5-1B3050154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27A02328-51B7-4097-BF0B-768014BBF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CA239C-EE68-48EB-BA3E-3706C620CC00}" type="slidenum">
              <a:rPr lang="en-US" altLang="tr-TR" sz="1300"/>
              <a:pPr>
                <a:spcBef>
                  <a:spcPct val="0"/>
                </a:spcBef>
              </a:pPr>
              <a:t>18</a:t>
            </a:fld>
            <a:endParaRPr lang="en-US" altLang="tr-TR" sz="13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8E76C57A-6CA0-48B5-B619-ED68A9253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3BEB5099-3E2B-4D01-BC94-41376284C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1B5BBF52-750D-416C-B9B5-96C047CDC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B38A0-57EE-4C3E-8BC1-737E4A7262E3}" type="slidenum">
              <a:rPr lang="en-US" altLang="tr-TR" sz="1300"/>
              <a:pPr>
                <a:spcBef>
                  <a:spcPct val="0"/>
                </a:spcBef>
              </a:pPr>
              <a:t>19</a:t>
            </a:fld>
            <a:endParaRPr lang="en-US" altLang="tr-TR" sz="13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B6073388-DB1F-49BB-B066-B22BDC733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2BB8654-D00E-4F8D-9EEC-C1AAFAFE5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56EA54C-8D70-4705-A2C8-72EFB74B3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939C5-87E7-468C-BBFB-A7660BC02F3A}" type="slidenum">
              <a:rPr lang="en-US" altLang="tr-TR" sz="1300"/>
              <a:pPr>
                <a:spcBef>
                  <a:spcPct val="0"/>
                </a:spcBef>
              </a:pPr>
              <a:t>20</a:t>
            </a:fld>
            <a:endParaRPr lang="en-US" altLang="tr-TR" sz="13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A33A1D68-5707-42C1-9A7D-ED4314047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B46CE646-D15D-44F4-949A-ED6CC89A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F1E7A1C4-760F-4925-8421-ACA4B1806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98DDD6-1BB5-4647-A851-B6E60EA7CB0B}" type="slidenum">
              <a:rPr lang="en-US" altLang="tr-TR" sz="1300"/>
              <a:pPr>
                <a:spcBef>
                  <a:spcPct val="0"/>
                </a:spcBef>
              </a:pPr>
              <a:t>22</a:t>
            </a:fld>
            <a:endParaRPr lang="en-US" altLang="tr-TR" sz="13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1765DE6A-AAA3-4557-8D85-338420118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0C9AAC9F-A402-4657-BE48-B43A117D3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8B105A0A-BDD5-43AF-A103-88491A9B2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FD29F0-8BD4-4907-9754-91C2EF517A70}" type="slidenum">
              <a:rPr lang="en-US" altLang="tr-TR" sz="1300"/>
              <a:pPr>
                <a:spcBef>
                  <a:spcPct val="0"/>
                </a:spcBef>
              </a:pPr>
              <a:t>23</a:t>
            </a:fld>
            <a:endParaRPr lang="en-US" altLang="tr-TR" sz="13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41FEDA94-A9AE-4207-A651-C1019D92A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2A4E4833-CD2D-49DB-B731-8CE93457B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40D131C-8261-47F8-9FFC-43E715332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A8ACE-C68C-4160-915C-99383C229C58}" type="slidenum">
              <a:rPr lang="en-US" altLang="tr-TR" sz="1300"/>
              <a:pPr>
                <a:spcBef>
                  <a:spcPct val="0"/>
                </a:spcBef>
              </a:pPr>
              <a:t>3</a:t>
            </a:fld>
            <a:endParaRPr lang="en-US" altLang="tr-TR" sz="13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649E6B2-6E7D-4A3F-9967-A199A45AD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EE846EB-1472-423B-844A-7AEFAE985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367597E-908E-4C5A-8E89-28776DB5C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0C9233-BACF-4E24-AE80-6B69CD1BBFB5}" type="slidenum">
              <a:rPr lang="en-US" altLang="tr-TR" sz="1300"/>
              <a:pPr>
                <a:spcBef>
                  <a:spcPct val="0"/>
                </a:spcBef>
              </a:pPr>
              <a:t>5</a:t>
            </a:fld>
            <a:endParaRPr lang="en-US" altLang="tr-TR" sz="13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FE942EDC-E5B5-44F4-82D3-94D4EE6C2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0C84591-E140-4F89-B939-E16E7F99C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E87330C7-B2CD-4F00-80A3-F79826CF6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749E27-675F-4162-AFEE-2B7D5C6AA53E}" type="slidenum">
              <a:rPr lang="en-US" altLang="tr-TR" sz="1300"/>
              <a:pPr>
                <a:spcBef>
                  <a:spcPct val="0"/>
                </a:spcBef>
              </a:pPr>
              <a:t>6</a:t>
            </a:fld>
            <a:endParaRPr lang="en-US" altLang="tr-TR" sz="13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5DCF1C5-D681-475F-82B6-B525252BF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6F82186-173C-477A-B6C8-9E2FA6078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F40E2659-CE18-4949-A817-7891B5888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395B1-6C48-41B5-A57C-BB08F6C58654}" type="slidenum">
              <a:rPr lang="en-US" altLang="tr-TR" sz="1300"/>
              <a:pPr>
                <a:spcBef>
                  <a:spcPct val="0"/>
                </a:spcBef>
              </a:pPr>
              <a:t>7</a:t>
            </a:fld>
            <a:endParaRPr lang="en-US" altLang="tr-TR" sz="13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14C73241-6E58-4B57-8E07-B875E55CC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11DB0B9F-F517-4D9F-BF2F-4DD0E2C46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88272F0-373F-4DE2-BC0E-A0F98E25F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68FAD-4F6F-47F8-91CD-208F48F3D2EF}" type="slidenum">
              <a:rPr lang="en-US" altLang="tr-TR" sz="1300"/>
              <a:pPr>
                <a:spcBef>
                  <a:spcPct val="0"/>
                </a:spcBef>
              </a:pPr>
              <a:t>8</a:t>
            </a:fld>
            <a:endParaRPr lang="en-US" altLang="tr-TR" sz="13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F202B2C-306D-4601-8E70-30BEF66BD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1AD6428-91B2-4340-894A-035C041C8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A646716-D268-46F4-8D57-A91CF7606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C1CB45-435E-4A9F-A1EE-4D6D4DDB101B}" type="slidenum">
              <a:rPr lang="en-US" altLang="tr-TR" sz="1300"/>
              <a:pPr>
                <a:spcBef>
                  <a:spcPct val="0"/>
                </a:spcBef>
              </a:pPr>
              <a:t>10</a:t>
            </a:fld>
            <a:endParaRPr lang="en-US" altLang="tr-TR" sz="13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64636857-9B36-4F86-B462-3B50C5522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61506CC-D032-4CD0-B9A3-32F7CAF60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E1E6DF59-4948-43F7-917F-18C7A00BE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FF4147-91C7-45DD-8EF3-58EB529AAB45}" type="slidenum">
              <a:rPr lang="en-US" altLang="tr-TR" sz="1300"/>
              <a:pPr>
                <a:spcBef>
                  <a:spcPct val="0"/>
                </a:spcBef>
              </a:pPr>
              <a:t>11</a:t>
            </a:fld>
            <a:endParaRPr lang="en-US" altLang="tr-TR" sz="13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C6FAB24E-8697-4425-830B-2401F4DBF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50E16859-E87B-4A14-947E-FC8A213AD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D758EB03-0BA9-4059-B314-BA5B5AF5F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4D175-2199-49CC-8D85-55351CADBA99}" type="slidenum">
              <a:rPr lang="en-US" altLang="tr-TR" sz="1300"/>
              <a:pPr>
                <a:spcBef>
                  <a:spcPct val="0"/>
                </a:spcBef>
              </a:pPr>
              <a:t>12</a:t>
            </a:fld>
            <a:endParaRPr lang="en-US" altLang="tr-TR" sz="13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36C25CEA-A598-40CE-8F75-1782D9932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7BD250F6-E8B3-470A-AACB-707F7260F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8247-8AE7-48C2-AE8D-61EFF2F1D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BF9DB-6FB0-48BD-ACDF-2FFE213C6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118E-93E8-4794-ADE3-B2A3EA04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DC0AF-9119-40CA-930A-A1900EAFF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1F489-459C-4618-9A88-8A00889A9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D3F71-FBFF-48F4-93C1-FA13BA3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F906-D64D-4114-9D09-E229F64B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DC9-898D-4F56-BCEC-F9310200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92A4A-35E0-45AD-845F-6CA8C7C1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49EB-31F8-4812-8D1F-8F67F192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453A9-DA4B-4B31-8F42-E9E00F70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C9FDC-5F8F-4D7A-8761-9554EB74C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A4A91-1608-4BA3-98CF-6F7FE8D8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A5CD1-CF2B-4939-972A-D0EE11D12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D0BD2-73B8-41D0-A116-1FC667C90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21-Apr-21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35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21-Apr-21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41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21-Apr-21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381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21-Apr-21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597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21-Apr-21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318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F246C-C94D-45DA-BED5-A87619A01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3849A-6ADC-4E2F-B7F1-A577D743D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C0F2-4A5B-4916-81CD-920682B07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1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551C-F983-4019-A463-2FFB0532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3B98-DA45-4320-96BB-1F329213E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150FB-4DAB-4469-8BAF-D41562D6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46D3E-35E1-4FAF-8CFA-72511D45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CD02-F6ED-4219-8F80-26B9C2BA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4F83B-D42D-4ED5-A8B5-6B1176505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16F189-94E1-4F24-87B3-6566D36E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1DCE8-98B0-4BB2-9E6E-38A4FC61D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74299-2B55-41FF-BA8B-076EC8D8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28E76-A2DE-4691-A072-DF21BB734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77AB5-EA10-405C-BD94-51823EEBF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08E6D-7FDD-4764-9AC8-2E6DC2B4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09F440-35AE-4E39-9244-CD687F0D8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FF1F4A-1549-4948-AE0F-107BF5F9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3ED67-1638-4A0F-A7EA-47036C35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8996-905E-43D9-B6DB-742E6AE6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547B8-6A18-43D1-A0C7-3D75004B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90588-6CA5-46D1-9660-FE61644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DB65D-6DFD-47EB-9DCF-5C8ADF9A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C12C-E231-4328-9480-F690F2175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0ED96-E4CC-418D-80F3-F58A0A800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D0BCE-5F7A-4744-8909-BF307564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başlık stili için tıklatın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A514E3-760A-48C9-9212-224FDCBC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metin stillerini düzenlemek için tıklatın</a:t>
            </a:r>
          </a:p>
          <a:p>
            <a:pPr lvl="1"/>
            <a:r>
              <a:rPr lang="en-US" altLang="en-US"/>
              <a:t>İkinci düzey</a:t>
            </a:r>
          </a:p>
          <a:p>
            <a:pPr lvl="2"/>
            <a:r>
              <a:rPr lang="en-US" altLang="en-US"/>
              <a:t>Üçüncü düzey</a:t>
            </a:r>
          </a:p>
          <a:p>
            <a:pPr lvl="3"/>
            <a:r>
              <a:rPr lang="en-US" altLang="en-US"/>
              <a:t>Dördüncü düzey</a:t>
            </a:r>
          </a:p>
          <a:p>
            <a:pPr lvl="4"/>
            <a:r>
              <a:rPr lang="en-US" altLang="en-US"/>
              <a:t>Beşinci düzey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A76538A-B0F7-4A29-95F7-1544B22DDE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5231930-6445-49E7-A077-BD446674B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D6A1B-B18A-48B1-B4A3-2338E72E5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8BEC-55BF-4650-BE86-22105D11F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21-Apr-21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905A-4A55-4E00-8000-170226D03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1442-B853-4DB1-B291-70C35B24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70" normalizeH="0" baseline="0" noProof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8</a:t>
            </a:r>
            <a:endParaRPr kumimoji="0" lang="en-AU" sz="3200" b="1" i="1" u="none" strike="noStrike" kern="1200" cap="none" spc="-17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Three Dimensional Geometric Transformations</a:t>
            </a:r>
            <a:endParaRPr lang="en-AU" sz="3200" b="1" spc="-220" dirty="0">
              <a:solidFill>
                <a:srgbClr val="374D81"/>
              </a:solidFill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0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7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IT-331</a:t>
            </a:r>
            <a:r>
              <a:rPr kumimoji="0" lang="en-AU" sz="2400" b="1" i="1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                             </a:t>
            </a:r>
            <a:r>
              <a:rPr kumimoji="0" lang="en-AU" sz="24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-35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Mohammed El-Said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Assistant Professor, Computer Science Dept.,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Faculty of Computers &amp; Artificial Intelligence,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>
            <a:extLst>
              <a:ext uri="{FF2B5EF4-FFF2-40B4-BE49-F238E27FC236}">
                <a16:creationId xmlns:a16="http://schemas.microsoft.com/office/drawing/2014/main" id="{D23C28C4-495B-44DC-A1A9-70541E31E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14400"/>
          <a:ext cx="7569200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904762" imgH="4667902" progId="Paint.Picture">
                  <p:embed/>
                </p:oleObj>
              </mc:Choice>
              <mc:Fallback>
                <p:oleObj name="Bitmap Image" r:id="rId3" imgW="6904762" imgH="4667902" progId="Paint.Picture">
                  <p:embed/>
                  <p:pic>
                    <p:nvPicPr>
                      <p:cNvPr id="109570" name="Object 2">
                        <a:extLst>
                          <a:ext uri="{FF2B5EF4-FFF2-40B4-BE49-F238E27FC236}">
                            <a16:creationId xmlns:a16="http://schemas.microsoft.com/office/drawing/2014/main" id="{D23C28C4-495B-44DC-A1A9-70541E31E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569200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>
            <a:extLst>
              <a:ext uri="{FF2B5EF4-FFF2-40B4-BE49-F238E27FC236}">
                <a16:creationId xmlns:a16="http://schemas.microsoft.com/office/drawing/2014/main" id="{A733CF47-F91C-479D-A8CE-3ACBEE06B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685800"/>
          <a:ext cx="8077200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76190" imgH="4447619" progId="Paint.Picture">
                  <p:embed/>
                </p:oleObj>
              </mc:Choice>
              <mc:Fallback>
                <p:oleObj name="Bitmap Image" r:id="rId3" imgW="6876190" imgH="4447619" progId="Paint.Picture">
                  <p:embed/>
                  <p:pic>
                    <p:nvPicPr>
                      <p:cNvPr id="111618" name="Object 2">
                        <a:extLst>
                          <a:ext uri="{FF2B5EF4-FFF2-40B4-BE49-F238E27FC236}">
                            <a16:creationId xmlns:a16="http://schemas.microsoft.com/office/drawing/2014/main" id="{A733CF47-F91C-479D-A8CE-3ACBEE06B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077200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85A5797-2AB1-4040-9F02-2BD663CDA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2400"/>
              <a:t>Rotation around an axis parallel to x-axis</a:t>
            </a:r>
            <a:endParaRPr lang="en-GB" altLang="tr-TR"/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4147110B-1EBB-450A-87A3-47FC399C21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143000"/>
          <a:ext cx="6934200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582429" imgH="4334480" progId="Paint.Picture">
                  <p:embed/>
                </p:oleObj>
              </mc:Choice>
              <mc:Fallback>
                <p:oleObj name="Bitmap Image" r:id="rId3" imgW="5582429" imgH="4334480" progId="Paint.Picture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4147110B-1EBB-450A-87A3-47FC399C21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6934200" cy="5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>
            <a:extLst>
              <a:ext uri="{FF2B5EF4-FFF2-40B4-BE49-F238E27FC236}">
                <a16:creationId xmlns:a16="http://schemas.microsoft.com/office/drawing/2014/main" id="{ADAB4047-E24E-47A1-9D33-E65103407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25463"/>
          <a:ext cx="8077200" cy="580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780952" imgH="4877481" progId="Paint.Picture">
                  <p:embed/>
                </p:oleObj>
              </mc:Choice>
              <mc:Fallback>
                <p:oleObj name="Bitmap Image" r:id="rId3" imgW="6780952" imgH="4877481" progId="Paint.Picture">
                  <p:embed/>
                  <p:pic>
                    <p:nvPicPr>
                      <p:cNvPr id="115714" name="Object 2">
                        <a:extLst>
                          <a:ext uri="{FF2B5EF4-FFF2-40B4-BE49-F238E27FC236}">
                            <a16:creationId xmlns:a16="http://schemas.microsoft.com/office/drawing/2014/main" id="{ADAB4047-E24E-47A1-9D33-E65103407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463"/>
                        <a:ext cx="8077200" cy="580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BC77A35A-4996-4193-818F-3DDD2B6F2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95313"/>
          <a:ext cx="8153400" cy="571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961905" imgH="4885714" progId="Paint.Picture">
                  <p:embed/>
                </p:oleObj>
              </mc:Choice>
              <mc:Fallback>
                <p:oleObj name="Bitmap Image" r:id="rId3" imgW="6961905" imgH="4885714" progId="Paint.Picture">
                  <p:embed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BC77A35A-4996-4193-818F-3DDD2B6F2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5313"/>
                        <a:ext cx="8153400" cy="571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>
            <a:extLst>
              <a:ext uri="{FF2B5EF4-FFF2-40B4-BE49-F238E27FC236}">
                <a16:creationId xmlns:a16="http://schemas.microsoft.com/office/drawing/2014/main" id="{05165622-FE7E-4FE5-A12E-1D5F44F23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838200"/>
          <a:ext cx="83058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942857" imgH="4247619" progId="Paint.Picture">
                  <p:embed/>
                </p:oleObj>
              </mc:Choice>
              <mc:Fallback>
                <p:oleObj name="Bitmap Image" r:id="rId3" imgW="6942857" imgH="4247619" progId="Paint.Picture">
                  <p:embed/>
                  <p:pic>
                    <p:nvPicPr>
                      <p:cNvPr id="119810" name="Object 2">
                        <a:extLst>
                          <a:ext uri="{FF2B5EF4-FFF2-40B4-BE49-F238E27FC236}">
                            <a16:creationId xmlns:a16="http://schemas.microsoft.com/office/drawing/2014/main" id="{05165622-FE7E-4FE5-A12E-1D5F44F23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3058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>
            <a:extLst>
              <a:ext uri="{FF2B5EF4-FFF2-40B4-BE49-F238E27FC236}">
                <a16:creationId xmlns:a16="http://schemas.microsoft.com/office/drawing/2014/main" id="{F197EC79-D3DA-454C-BC69-FAF34D299F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25438"/>
          <a:ext cx="8458200" cy="615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11326" imgH="4952381" progId="Paint.Picture">
                  <p:embed/>
                </p:oleObj>
              </mc:Choice>
              <mc:Fallback>
                <p:oleObj name="Bitmap Image" r:id="rId3" imgW="6811326" imgH="4952381" progId="Paint.Picture">
                  <p:embed/>
                  <p:pic>
                    <p:nvPicPr>
                      <p:cNvPr id="121858" name="Object 2">
                        <a:extLst>
                          <a:ext uri="{FF2B5EF4-FFF2-40B4-BE49-F238E27FC236}">
                            <a16:creationId xmlns:a16="http://schemas.microsoft.com/office/drawing/2014/main" id="{F197EC79-D3DA-454C-BC69-FAF34D299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5438"/>
                        <a:ext cx="8458200" cy="615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9" name="Text Box 3">
            <a:extLst>
              <a:ext uri="{FF2B5EF4-FFF2-40B4-BE49-F238E27FC236}">
                <a16:creationId xmlns:a16="http://schemas.microsoft.com/office/drawing/2014/main" id="{411CE30D-054E-42F6-9D0A-E324E0BF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30066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>
            <a:extLst>
              <a:ext uri="{FF2B5EF4-FFF2-40B4-BE49-F238E27FC236}">
                <a16:creationId xmlns:a16="http://schemas.microsoft.com/office/drawing/2014/main" id="{FE8413A2-2127-4525-A6F8-50EA8AD3B9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20700"/>
          <a:ext cx="7848600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761905" imgH="4963218" progId="Paint.Picture">
                  <p:embed/>
                </p:oleObj>
              </mc:Choice>
              <mc:Fallback>
                <p:oleObj name="Bitmap Image" r:id="rId3" imgW="6761905" imgH="4963218" progId="Paint.Picture">
                  <p:embed/>
                  <p:pic>
                    <p:nvPicPr>
                      <p:cNvPr id="123906" name="Object 2">
                        <a:extLst>
                          <a:ext uri="{FF2B5EF4-FFF2-40B4-BE49-F238E27FC236}">
                            <a16:creationId xmlns:a16="http://schemas.microsoft.com/office/drawing/2014/main" id="{FE8413A2-2127-4525-A6F8-50EA8AD3B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0700"/>
                        <a:ext cx="7848600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>
            <a:extLst>
              <a:ext uri="{FF2B5EF4-FFF2-40B4-BE49-F238E27FC236}">
                <a16:creationId xmlns:a16="http://schemas.microsoft.com/office/drawing/2014/main" id="{60BE4B70-4433-4D39-BF45-EAE359D3E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820738"/>
          <a:ext cx="7162800" cy="510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477904" imgH="4619048" progId="Paint.Picture">
                  <p:embed/>
                </p:oleObj>
              </mc:Choice>
              <mc:Fallback>
                <p:oleObj name="Bitmap Image" r:id="rId3" imgW="6477904" imgH="4619048" progId="Paint.Picture">
                  <p:embed/>
                  <p:pic>
                    <p:nvPicPr>
                      <p:cNvPr id="132098" name="Object 2">
                        <a:extLst>
                          <a:ext uri="{FF2B5EF4-FFF2-40B4-BE49-F238E27FC236}">
                            <a16:creationId xmlns:a16="http://schemas.microsoft.com/office/drawing/2014/main" id="{60BE4B70-4433-4D39-BF45-EAE359D3E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20738"/>
                        <a:ext cx="7162800" cy="510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Text Box 3">
            <a:extLst>
              <a:ext uri="{FF2B5EF4-FFF2-40B4-BE49-F238E27FC236}">
                <a16:creationId xmlns:a16="http://schemas.microsoft.com/office/drawing/2014/main" id="{E06422C9-26E9-422A-BA60-59DBE1AD5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Scaling an object with this transformation will also move its position relative to the origin - so move it to the origin, scale it, then move it back...</a:t>
            </a:r>
            <a:endParaRPr lang="en-GB" altLang="tr-TR" sz="2400" baseline="-25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>
            <a:extLst>
              <a:ext uri="{FF2B5EF4-FFF2-40B4-BE49-F238E27FC236}">
                <a16:creationId xmlns:a16="http://schemas.microsoft.com/office/drawing/2014/main" id="{A8A02CE6-F932-4BCE-AEF2-2096F66F2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84175"/>
          <a:ext cx="6553200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904762" imgH="4667902" progId="Paint.Picture">
                  <p:embed/>
                </p:oleObj>
              </mc:Choice>
              <mc:Fallback>
                <p:oleObj name="Bitmap Image" r:id="rId3" imgW="4904762" imgH="4667902" progId="Paint.Picture">
                  <p:embed/>
                  <p:pic>
                    <p:nvPicPr>
                      <p:cNvPr id="134146" name="Object 2">
                        <a:extLst>
                          <a:ext uri="{FF2B5EF4-FFF2-40B4-BE49-F238E27FC236}">
                            <a16:creationId xmlns:a16="http://schemas.microsoft.com/office/drawing/2014/main" id="{A8A02CE6-F932-4BCE-AEF2-2096F66F2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175"/>
                        <a:ext cx="6553200" cy="623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E83D-8CDB-4959-B42E-71910C48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 b="5888"/>
          <a:stretch/>
        </p:blipFill>
        <p:spPr>
          <a:xfrm>
            <a:off x="1602547" y="-27384"/>
            <a:ext cx="6137805" cy="686441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C7FCA-19AA-4BCE-B1FD-0F9F930DDC7B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568" y="6525344"/>
            <a:ext cx="1440160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F77F1-4B10-4343-A709-6EB21535D424}"/>
              </a:ext>
            </a:extLst>
          </p:cNvPr>
          <p:cNvCxnSpPr/>
          <p:nvPr/>
        </p:nvCxnSpPr>
        <p:spPr bwMode="auto">
          <a:xfrm flipH="1">
            <a:off x="7500446" y="6163223"/>
            <a:ext cx="1152128" cy="56210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519025-3588-4D3B-B978-5836413DB796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984" y="1700808"/>
            <a:ext cx="1287760" cy="29641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CC0279-2385-4A87-991A-B18C8AEC373B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984" y="1844824"/>
            <a:ext cx="1287760" cy="15240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DCE758-D664-49A6-AE83-DBE7F45FA5A0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0893FF-9FFB-4FAC-84E0-9AC4BEB6AA91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6362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A6C450-3F7B-485E-A03C-004A95F8BADC}"/>
              </a:ext>
            </a:extLst>
          </p:cNvPr>
          <p:cNvCxnSpPr>
            <a:cxnSpLocks/>
          </p:cNvCxnSpPr>
          <p:nvPr/>
        </p:nvCxnSpPr>
        <p:spPr bwMode="auto">
          <a:xfrm>
            <a:off x="979984" y="1997224"/>
            <a:ext cx="1287760" cy="27964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067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>
            <a:extLst>
              <a:ext uri="{FF2B5EF4-FFF2-40B4-BE49-F238E27FC236}">
                <a16:creationId xmlns:a16="http://schemas.microsoft.com/office/drawing/2014/main" id="{4EBC95E0-4C93-4E72-9973-7A0492E1D9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98475"/>
          <a:ext cx="8382000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771429" imgH="4753639" progId="Paint.Picture">
                  <p:embed/>
                </p:oleObj>
              </mc:Choice>
              <mc:Fallback>
                <p:oleObj name="Bitmap Image" r:id="rId3" imgW="6771429" imgH="4753639" progId="Paint.Picture">
                  <p:embed/>
                  <p:pic>
                    <p:nvPicPr>
                      <p:cNvPr id="136194" name="Object 2">
                        <a:extLst>
                          <a:ext uri="{FF2B5EF4-FFF2-40B4-BE49-F238E27FC236}">
                            <a16:creationId xmlns:a16="http://schemas.microsoft.com/office/drawing/2014/main" id="{4EBC95E0-4C93-4E72-9973-7A0492E1D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8475"/>
                        <a:ext cx="8382000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A4B1A-935C-477A-AC9A-FE18DC7E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930558"/>
            <a:ext cx="8963025" cy="4996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15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>
            <a:extLst>
              <a:ext uri="{FF2B5EF4-FFF2-40B4-BE49-F238E27FC236}">
                <a16:creationId xmlns:a16="http://schemas.microsoft.com/office/drawing/2014/main" id="{FCD6E27E-2611-4D18-8B54-314FB06D7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22300"/>
          <a:ext cx="8229600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039958" imgH="4629796" progId="Paint.Picture">
                  <p:embed/>
                </p:oleObj>
              </mc:Choice>
              <mc:Fallback>
                <p:oleObj name="Bitmap Image" r:id="rId3" imgW="7039958" imgH="4629796" progId="Paint.Picture">
                  <p:embed/>
                  <p:pic>
                    <p:nvPicPr>
                      <p:cNvPr id="138242" name="Object 2">
                        <a:extLst>
                          <a:ext uri="{FF2B5EF4-FFF2-40B4-BE49-F238E27FC236}">
                            <a16:creationId xmlns:a16="http://schemas.microsoft.com/office/drawing/2014/main" id="{FCD6E27E-2611-4D18-8B54-314FB06D72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22300"/>
                        <a:ext cx="8229600" cy="541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>
            <a:extLst>
              <a:ext uri="{FF2B5EF4-FFF2-40B4-BE49-F238E27FC236}">
                <a16:creationId xmlns:a16="http://schemas.microsoft.com/office/drawing/2014/main" id="{75FC2146-FAA8-457C-B04C-E89E3123F7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71550"/>
          <a:ext cx="84582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49431" imgH="3943901" progId="Paint.Picture">
                  <p:embed/>
                </p:oleObj>
              </mc:Choice>
              <mc:Fallback>
                <p:oleObj name="Bitmap Image" r:id="rId3" imgW="6849431" imgH="3943901" progId="Paint.Picture">
                  <p:embed/>
                  <p:pic>
                    <p:nvPicPr>
                      <p:cNvPr id="140290" name="Object 2">
                        <a:extLst>
                          <a:ext uri="{FF2B5EF4-FFF2-40B4-BE49-F238E27FC236}">
                            <a16:creationId xmlns:a16="http://schemas.microsoft.com/office/drawing/2014/main" id="{75FC2146-FAA8-457C-B04C-E89E3123F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71550"/>
                        <a:ext cx="8458200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D7F6C-BBCF-47B6-B76B-C8278FC3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4" y="332656"/>
            <a:ext cx="8767191" cy="2140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67EB4-55AD-474B-A450-9054EA09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973893"/>
            <a:ext cx="2439379" cy="56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FBA98F9-9480-4D33-8BAB-3952A379B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3D Transformations.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0499F8-A27C-4973-A49E-688240DEE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670175"/>
          </a:xfrm>
        </p:spPr>
        <p:txBody>
          <a:bodyPr/>
          <a:lstStyle/>
          <a:p>
            <a:pPr eaLnBrk="1" hangingPunct="1"/>
            <a:r>
              <a:rPr lang="en-GB" altLang="tr-TR" sz="2400"/>
              <a:t>Use homogeneous coordinates, just as in 2D case.</a:t>
            </a:r>
          </a:p>
          <a:p>
            <a:pPr eaLnBrk="1" hangingPunct="1"/>
            <a:r>
              <a:rPr lang="en-GB" altLang="tr-TR" sz="2400"/>
              <a:t>Transformations are now 4x4 matrices.</a:t>
            </a:r>
          </a:p>
          <a:p>
            <a:pPr eaLnBrk="1" hangingPunct="1"/>
            <a:r>
              <a:rPr lang="en-GB" altLang="tr-TR" sz="2400"/>
              <a:t>We will use a right-handed (world) coordinate system -   ( z out of page ).</a:t>
            </a:r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EF935380-6474-42F4-91D7-4594DD7B3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42052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Line 5">
            <a:extLst>
              <a:ext uri="{FF2B5EF4-FFF2-40B4-BE49-F238E27FC236}">
                <a16:creationId xmlns:a16="http://schemas.microsoft.com/office/drawing/2014/main" id="{9FEE4D5F-74BF-45AD-9115-288451F9A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5424488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4" name="Line 6">
            <a:extLst>
              <a:ext uri="{FF2B5EF4-FFF2-40B4-BE49-F238E27FC236}">
                <a16:creationId xmlns:a16="http://schemas.microsoft.com/office/drawing/2014/main" id="{7FA02107-90EB-4359-BBBA-2B160D43A6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3875" y="54244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844892B3-0285-44FC-AA39-C306E01A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791200"/>
            <a:ext cx="137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tr-TR" sz="1600">
                <a:latin typeface="Times New Roman" panose="02020603050405020304" pitchFamily="18" charset="0"/>
              </a:rPr>
              <a:t>z (out of page)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E7DD3E6A-DA58-43BD-ABF8-9FDF0B786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86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tr-TR" sz="16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DE7036D1-B898-4A56-B2A8-6ECB9F855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410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tr-TR" sz="16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3B308DD5-94FF-4281-8A77-E6A0F100C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319588"/>
            <a:ext cx="3543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Note: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Convenient to think of display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Being left-handed 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( z into the screen )</a:t>
            </a:r>
            <a:r>
              <a:rPr lang="en-GB" altLang="tr-TR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9339" name="Freeform 11">
            <a:extLst>
              <a:ext uri="{FF2B5EF4-FFF2-40B4-BE49-F238E27FC236}">
                <a16:creationId xmlns:a16="http://schemas.microsoft.com/office/drawing/2014/main" id="{6CAE03EE-5489-42EA-BC97-326015824D4B}"/>
              </a:ext>
            </a:extLst>
          </p:cNvPr>
          <p:cNvSpPr>
            <a:spLocks/>
          </p:cNvSpPr>
          <p:nvPr/>
        </p:nvSpPr>
        <p:spPr bwMode="auto">
          <a:xfrm>
            <a:off x="3292475" y="5119688"/>
            <a:ext cx="381000" cy="381000"/>
          </a:xfrm>
          <a:custGeom>
            <a:avLst/>
            <a:gdLst>
              <a:gd name="T0" fmla="*/ 373606 w 876"/>
              <a:gd name="T1" fmla="*/ 381000 h 969"/>
              <a:gd name="T2" fmla="*/ 365777 w 876"/>
              <a:gd name="T3" fmla="*/ 244563 h 969"/>
              <a:gd name="T4" fmla="*/ 282271 w 876"/>
              <a:gd name="T5" fmla="*/ 114811 h 969"/>
              <a:gd name="T6" fmla="*/ 162664 w 876"/>
              <a:gd name="T7" fmla="*/ 39319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6"/>
              <a:gd name="T16" fmla="*/ 0 h 969"/>
              <a:gd name="T17" fmla="*/ 876 w 876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0" name="Freeform 12">
            <a:extLst>
              <a:ext uri="{FF2B5EF4-FFF2-40B4-BE49-F238E27FC236}">
                <a16:creationId xmlns:a16="http://schemas.microsoft.com/office/drawing/2014/main" id="{962C418A-7464-4FDE-8A92-3CF105EEFAB9}"/>
              </a:ext>
            </a:extLst>
          </p:cNvPr>
          <p:cNvSpPr>
            <a:spLocks/>
          </p:cNvSpPr>
          <p:nvPr/>
        </p:nvSpPr>
        <p:spPr bwMode="auto">
          <a:xfrm rot="-5400000">
            <a:off x="2987675" y="5272088"/>
            <a:ext cx="457200" cy="152400"/>
          </a:xfrm>
          <a:custGeom>
            <a:avLst/>
            <a:gdLst>
              <a:gd name="T0" fmla="*/ 448327 w 876"/>
              <a:gd name="T1" fmla="*/ 152400 h 969"/>
              <a:gd name="T2" fmla="*/ 438933 w 876"/>
              <a:gd name="T3" fmla="*/ 97825 h 969"/>
              <a:gd name="T4" fmla="*/ 338725 w 876"/>
              <a:gd name="T5" fmla="*/ 45924 h 969"/>
              <a:gd name="T6" fmla="*/ 195197 w 876"/>
              <a:gd name="T7" fmla="*/ 15728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6"/>
              <a:gd name="T16" fmla="*/ 0 h 969"/>
              <a:gd name="T17" fmla="*/ 876 w 876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1" name="Freeform 13">
            <a:extLst>
              <a:ext uri="{FF2B5EF4-FFF2-40B4-BE49-F238E27FC236}">
                <a16:creationId xmlns:a16="http://schemas.microsoft.com/office/drawing/2014/main" id="{D2A20B5C-09C0-449C-96FD-7CE30936B937}"/>
              </a:ext>
            </a:extLst>
          </p:cNvPr>
          <p:cNvSpPr>
            <a:spLocks/>
          </p:cNvSpPr>
          <p:nvPr/>
        </p:nvSpPr>
        <p:spPr bwMode="auto">
          <a:xfrm rot="5542014">
            <a:off x="3295650" y="5346700"/>
            <a:ext cx="152400" cy="457200"/>
          </a:xfrm>
          <a:custGeom>
            <a:avLst/>
            <a:gdLst>
              <a:gd name="T0" fmla="*/ 149442 w 876"/>
              <a:gd name="T1" fmla="*/ 457200 h 969"/>
              <a:gd name="T2" fmla="*/ 146311 w 876"/>
              <a:gd name="T3" fmla="*/ 293476 h 969"/>
              <a:gd name="T4" fmla="*/ 112908 w 876"/>
              <a:gd name="T5" fmla="*/ 137773 h 969"/>
              <a:gd name="T6" fmla="*/ 65066 w 876"/>
              <a:gd name="T7" fmla="*/ 47183 h 969"/>
              <a:gd name="T8" fmla="*/ 0 w 876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6"/>
              <a:gd name="T16" fmla="*/ 0 h 969"/>
              <a:gd name="T17" fmla="*/ 876 w 876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6" h="969">
                <a:moveTo>
                  <a:pt x="859" y="969"/>
                </a:moveTo>
                <a:cubicBezTo>
                  <a:pt x="856" y="911"/>
                  <a:pt x="876" y="735"/>
                  <a:pt x="841" y="622"/>
                </a:cubicBezTo>
                <a:cubicBezTo>
                  <a:pt x="806" y="509"/>
                  <a:pt x="727" y="379"/>
                  <a:pt x="649" y="292"/>
                </a:cubicBezTo>
                <a:cubicBezTo>
                  <a:pt x="571" y="205"/>
                  <a:pt x="482" y="149"/>
                  <a:pt x="374" y="100"/>
                </a:cubicBezTo>
                <a:cubicBezTo>
                  <a:pt x="266" y="51"/>
                  <a:pt x="78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C3FB3-D4A0-4CBB-BBD0-43BB9F15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16851"/>
            <a:ext cx="8963025" cy="5624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91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>
            <a:extLst>
              <a:ext uri="{FF2B5EF4-FFF2-40B4-BE49-F238E27FC236}">
                <a16:creationId xmlns:a16="http://schemas.microsoft.com/office/drawing/2014/main" id="{F4E0A23F-A39F-422A-9E0D-5EB8895803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828675"/>
          <a:ext cx="7045325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620799" imgH="4610744" progId="Paint.Picture">
                  <p:embed/>
                </p:oleObj>
              </mc:Choice>
              <mc:Fallback>
                <p:oleObj name="Bitmap Image" r:id="rId3" imgW="6620799" imgH="4610744" progId="Paint.Picture">
                  <p:embed/>
                  <p:pic>
                    <p:nvPicPr>
                      <p:cNvPr id="101378" name="Object 2">
                        <a:extLst>
                          <a:ext uri="{FF2B5EF4-FFF2-40B4-BE49-F238E27FC236}">
                            <a16:creationId xmlns:a16="http://schemas.microsoft.com/office/drawing/2014/main" id="{F4E0A23F-A39F-422A-9E0D-5EB889580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28675"/>
                        <a:ext cx="7045325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Text Box 3">
            <a:extLst>
              <a:ext uri="{FF2B5EF4-FFF2-40B4-BE49-F238E27FC236}">
                <a16:creationId xmlns:a16="http://schemas.microsoft.com/office/drawing/2014/main" id="{761A35A0-DF9A-40FB-AA28-AF543E75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066800"/>
            <a:ext cx="351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Simple extension to the 3D case: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7743975-1FFE-41F9-B41E-3A81CC31B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tr-TR"/>
              <a:t>Scale in 3D.</a:t>
            </a:r>
          </a:p>
        </p:txBody>
      </p:sp>
      <p:graphicFrame>
        <p:nvGraphicFramePr>
          <p:cNvPr id="103427" name="Object 3">
            <a:extLst>
              <a:ext uri="{FF2B5EF4-FFF2-40B4-BE49-F238E27FC236}">
                <a16:creationId xmlns:a16="http://schemas.microsoft.com/office/drawing/2014/main" id="{F99448A7-ABC5-4746-98ED-0E7603433E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429000"/>
          <a:ext cx="47863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500" imgH="914400" progId="Equation.3">
                  <p:embed/>
                </p:oleObj>
              </mc:Choice>
              <mc:Fallback>
                <p:oleObj name="Equation" r:id="rId3" imgW="1968500" imgH="914400" progId="Equation.3">
                  <p:embed/>
                  <p:pic>
                    <p:nvPicPr>
                      <p:cNvPr id="103427" name="Object 3">
                        <a:extLst>
                          <a:ext uri="{FF2B5EF4-FFF2-40B4-BE49-F238E27FC236}">
                            <a16:creationId xmlns:a16="http://schemas.microsoft.com/office/drawing/2014/main" id="{F99448A7-ABC5-4746-98ED-0E7603433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4786313" cy="2222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Text Box 4">
            <a:extLst>
              <a:ext uri="{FF2B5EF4-FFF2-40B4-BE49-F238E27FC236}">
                <a16:creationId xmlns:a16="http://schemas.microsoft.com/office/drawing/2014/main" id="{E5526293-59CE-42D9-A55E-6690F52F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14600"/>
            <a:ext cx="351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tr-TR" sz="2000">
                <a:latin typeface="Times New Roman" panose="02020603050405020304" pitchFamily="18" charset="0"/>
              </a:rPr>
              <a:t>Simple extension to the 3D case: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B6E403A-14D0-4AA4-B339-F3885E552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Rotation in 3D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4E7FB4C-9545-4A05-9FA1-9A3D8B974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549400"/>
          </a:xfrm>
        </p:spPr>
        <p:txBody>
          <a:bodyPr/>
          <a:lstStyle/>
          <a:p>
            <a:pPr eaLnBrk="1" hangingPunct="1"/>
            <a:r>
              <a:rPr lang="en-GB" altLang="tr-TR" sz="2400"/>
              <a:t>Need to specify which axis the rotation is about.</a:t>
            </a:r>
          </a:p>
          <a:p>
            <a:pPr eaLnBrk="1" hangingPunct="1"/>
            <a:r>
              <a:rPr lang="en-GB" altLang="tr-TR" sz="2400"/>
              <a:t>z-axis rotation is the same as the 2D case.</a:t>
            </a:r>
          </a:p>
        </p:txBody>
      </p:sp>
      <p:graphicFrame>
        <p:nvGraphicFramePr>
          <p:cNvPr id="105476" name="Object 4">
            <a:extLst>
              <a:ext uri="{FF2B5EF4-FFF2-40B4-BE49-F238E27FC236}">
                <a16:creationId xmlns:a16="http://schemas.microsoft.com/office/drawing/2014/main" id="{18638C21-C231-4A4F-BBE7-7BF4799394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657600"/>
          <a:ext cx="4206875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200" imgH="914400" progId="Equation.3">
                  <p:embed/>
                </p:oleObj>
              </mc:Choice>
              <mc:Fallback>
                <p:oleObj name="Equation" r:id="rId3" imgW="1981200" imgH="914400" progId="Equation.3">
                  <p:embed/>
                  <p:pic>
                    <p:nvPicPr>
                      <p:cNvPr id="105476" name="Object 4">
                        <a:extLst>
                          <a:ext uri="{FF2B5EF4-FFF2-40B4-BE49-F238E27FC236}">
                            <a16:creationId xmlns:a16="http://schemas.microsoft.com/office/drawing/2014/main" id="{18638C21-C231-4A4F-BBE7-7BF4799394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7600"/>
                        <a:ext cx="4206875" cy="1939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AADGHLJ0">
            <a:extLst>
              <a:ext uri="{FF2B5EF4-FFF2-40B4-BE49-F238E27FC236}">
                <a16:creationId xmlns:a16="http://schemas.microsoft.com/office/drawing/2014/main" id="{0CB57C9D-8CC8-4216-ABF3-C092F46E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 descr="Hearn-Baker-cright-new">
            <a:extLst>
              <a:ext uri="{FF2B5EF4-FFF2-40B4-BE49-F238E27FC236}">
                <a16:creationId xmlns:a16="http://schemas.microsoft.com/office/drawing/2014/main" id="{A83EB264-9DBC-4A4E-949E-892D9A3E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136F3-F41D-4DB2-9BC6-2F3F59DB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75337"/>
            <a:ext cx="5799858" cy="2600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E21DB7-D70A-4741-BB2A-9261664A4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84984"/>
            <a:ext cx="73337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038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205</Words>
  <Application>Microsoft Office PowerPoint</Application>
  <PresentationFormat>On-screen Show (4:3)</PresentationFormat>
  <Paragraphs>47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Özel Tasarım</vt:lpstr>
      <vt:lpstr>Office Theme</vt:lpstr>
      <vt:lpstr>Bitmap Image</vt:lpstr>
      <vt:lpstr>Equation</vt:lpstr>
      <vt:lpstr>PowerPoint Presentation</vt:lpstr>
      <vt:lpstr>PowerPoint Presentation</vt:lpstr>
      <vt:lpstr>3D Transformations.</vt:lpstr>
      <vt:lpstr>PowerPoint Presentation</vt:lpstr>
      <vt:lpstr>PowerPoint Presentation</vt:lpstr>
      <vt:lpstr>Scale in 3D.</vt:lpstr>
      <vt:lpstr>Rotation in 3D</vt:lpstr>
      <vt:lpstr>PowerPoint Presentation</vt:lpstr>
      <vt:lpstr>PowerPoint Presentation</vt:lpstr>
      <vt:lpstr>PowerPoint Presentation</vt:lpstr>
      <vt:lpstr>PowerPoint Presentation</vt:lpstr>
      <vt:lpstr>Rotation around an axis parallel to x-axis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8</cp:revision>
  <dcterms:created xsi:type="dcterms:W3CDTF">2020-04-15T18:59:17Z</dcterms:created>
  <dcterms:modified xsi:type="dcterms:W3CDTF">2021-04-21T13:10:36Z</dcterms:modified>
</cp:coreProperties>
</file>